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61" r:id="rId2"/>
    <p:sldId id="328" r:id="rId3"/>
    <p:sldId id="329" r:id="rId4"/>
    <p:sldId id="333" r:id="rId5"/>
    <p:sldId id="264" r:id="rId6"/>
    <p:sldId id="315" r:id="rId7"/>
    <p:sldId id="308" r:id="rId8"/>
    <p:sldId id="309" r:id="rId9"/>
    <p:sldId id="317" r:id="rId10"/>
    <p:sldId id="312" r:id="rId11"/>
    <p:sldId id="267" r:id="rId12"/>
    <p:sldId id="316" r:id="rId13"/>
    <p:sldId id="334" r:id="rId14"/>
    <p:sldId id="313" r:id="rId15"/>
    <p:sldId id="314" r:id="rId16"/>
    <p:sldId id="272" r:id="rId17"/>
    <p:sldId id="273" r:id="rId18"/>
    <p:sldId id="262" r:id="rId19"/>
    <p:sldId id="326" r:id="rId20"/>
    <p:sldId id="318" r:id="rId21"/>
    <p:sldId id="275" r:id="rId22"/>
    <p:sldId id="320" r:id="rId23"/>
    <p:sldId id="319" r:id="rId24"/>
    <p:sldId id="322" r:id="rId25"/>
    <p:sldId id="321" r:id="rId26"/>
    <p:sldId id="330" r:id="rId27"/>
    <p:sldId id="335" r:id="rId28"/>
    <p:sldId id="327" r:id="rId29"/>
    <p:sldId id="331" r:id="rId30"/>
    <p:sldId id="29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6C48"/>
    <a:srgbClr val="D96EEE"/>
    <a:srgbClr val="F8F8F8"/>
    <a:srgbClr val="4A967C"/>
    <a:srgbClr val="579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61376" autoAdjust="0"/>
  </p:normalViewPr>
  <p:slideViewPr>
    <p:cSldViewPr snapToGrid="0">
      <p:cViewPr varScale="1">
        <p:scale>
          <a:sx n="42" d="100"/>
          <a:sy n="42" d="100"/>
        </p:scale>
        <p:origin x="1668" y="5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5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eg>
</file>

<file path=ppt/media/image21.jpg>
</file>

<file path=ppt/media/image3.png>
</file>

<file path=ppt/media/image4.gif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12/15/2015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863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8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963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7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1522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944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30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9913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6603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05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075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1487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4242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0310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752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54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100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35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45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904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223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93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21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rgbClr val="016C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" descr="C:\Users\branka.bugariska\Desktop\LogotoUshtePogolem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45" y="5414885"/>
            <a:ext cx="1492358" cy="3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rgbClr val="4A967C"/>
            </a:gs>
            <a:gs pos="100000">
              <a:srgbClr val="016C4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rgbClr val="4A967C"/>
            </a:gs>
            <a:gs pos="100000">
              <a:srgbClr val="016C4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5">
                  <a:lumMod val="50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5">
                      <a:lumMod val="50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5">
                    <a:lumMod val="50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362201"/>
            <a:ext cx="10972800" cy="1362075"/>
          </a:xfrm>
        </p:spPr>
        <p:txBody>
          <a:bodyPr anchor="ctr">
            <a:noAutofit/>
          </a:bodyPr>
          <a:lstStyle>
            <a:lvl1pPr algn="l">
              <a:defRPr sz="8800" b="1" cap="none"/>
            </a:lvl1pPr>
          </a:lstStyle>
          <a:p>
            <a:r>
              <a:rPr lang="en-US" dirty="0" smtClean="0"/>
              <a:t>Section 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56" y="3764592"/>
            <a:ext cx="8751371" cy="186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0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16">
          <p15:clr>
            <a:srgbClr val="FBAE40"/>
          </p15:clr>
        </p15:guide>
        <p15:guide id="2" pos="288">
          <p15:clr>
            <a:srgbClr val="FBAE40"/>
          </p15:clr>
        </p15:guide>
        <p15:guide id="3" pos="54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6" y="4852854"/>
            <a:ext cx="9604310" cy="631068"/>
          </a:xfrm>
        </p:spPr>
        <p:txBody>
          <a:bodyPr anchor="b">
            <a:noAutofit/>
          </a:bodyPr>
          <a:lstStyle>
            <a:lvl1pPr algn="ctr">
              <a:lnSpc>
                <a:spcPct val="76000"/>
              </a:lnSpc>
              <a:defRPr sz="5000" cap="none" baseline="0">
                <a:solidFill>
                  <a:srgbClr val="016C4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6695" y="4773062"/>
            <a:ext cx="9601200" cy="0"/>
          </a:xfrm>
          <a:prstGeom prst="line">
            <a:avLst/>
          </a:prstGeom>
          <a:ln w="12700">
            <a:solidFill>
              <a:srgbClr val="016C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" descr="C:\Users\branka.bugariska\Desktop\LogotoUshtePogolem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003" y="6051079"/>
            <a:ext cx="2491782" cy="62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14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6C48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16C48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solidFill>
            <a:schemeClr val="tx1">
              <a:lumMod val="10000"/>
              <a:lumOff val="9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tIns="91440" bIns="91440">
            <a:normAutofit/>
          </a:bodyPr>
          <a:lstStyle>
            <a:lvl1pPr marL="0" indent="0">
              <a:spcBef>
                <a:spcPts val="0"/>
              </a:spcBef>
              <a:buNone/>
              <a:defRPr sz="1600" baseline="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 dirty="0" smtClean="0"/>
              <a:t>Place your code here…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53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rgbClr val="4A967C"/>
            </a:gs>
            <a:gs pos="97000">
              <a:srgbClr val="4A967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rgbClr val="016C48">
                  <a:alpha val="2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rgbClr val="016C48">
                      <a:alpha val="25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rgbClr val="016C48">
                    <a:alpha val="25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rgbClr val="016C4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rgbClr val="016C4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59739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t>12/15/2015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3054" y="6289679"/>
            <a:ext cx="7652948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 descr="C:\Users\branka.bugariska\Desktop\LogotoUshtePogolemo.png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34" y="6232351"/>
            <a:ext cx="1004751" cy="250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0" r:id="rId3"/>
    <p:sldLayoutId id="214748367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69" r:id="rId11"/>
    <p:sldLayoutId id="2147483658" r:id="rId12"/>
    <p:sldLayoutId id="2147483659" r:id="rId13"/>
    <p:sldLayoutId id="2147483672" r:id="rId1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016C48"/>
          </a:solidFill>
          <a:latin typeface="Calibri" panose="020F0502020204030204" pitchFamily="34" charset="0"/>
          <a:ea typeface="+mj-ea"/>
          <a:cs typeface="Consolas" panose="020B0609020204030204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rgbClr val="016C48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rgbClr val="016C48"/>
        </a:buClr>
        <a:buSzPct val="100000"/>
        <a:buFont typeface="Arial" pitchFamily="34" charset="0"/>
        <a:buChar char="-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rgbClr val="016C48"/>
        </a:buClr>
        <a:buSzPct val="100000"/>
        <a:buFont typeface="Arial" pitchFamily="34" charset="0"/>
        <a:buChar char="-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rgbClr val="016C48"/>
        </a:buClr>
        <a:buSzPct val="100000"/>
        <a:buFont typeface="Arial" pitchFamily="34" charset="0"/>
        <a:buChar char="-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rgbClr val="016C48"/>
        </a:buClr>
        <a:buSzPct val="100000"/>
        <a:buFont typeface="Arial" pitchFamily="34" charset="0"/>
        <a:buChar char="-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martinmax/SmartHome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Thinking reactive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0" y="1233052"/>
            <a:ext cx="2606565" cy="2606565"/>
          </a:xfrm>
          <a:prstGeom prst="rect">
            <a:avLst/>
          </a:prstGeom>
          <a:noFill/>
        </p:spPr>
      </p:pic>
      <p:sp>
        <p:nvSpPr>
          <p:cNvPr id="6" name="Oval 5"/>
          <p:cNvSpPr/>
          <p:nvPr/>
        </p:nvSpPr>
        <p:spPr>
          <a:xfrm>
            <a:off x="4633819" y="1043619"/>
            <a:ext cx="2985431" cy="2985431"/>
          </a:xfrm>
          <a:prstGeom prst="ellipse">
            <a:avLst/>
          </a:prstGeom>
          <a:noFill/>
          <a:ln w="254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072211" y="1540325"/>
            <a:ext cx="2105405" cy="1959646"/>
          </a:xfrm>
          <a:prstGeom prst="line">
            <a:avLst/>
          </a:prstGeom>
          <a:ln w="317500" cap="flat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Reactive: how</a:t>
            </a:r>
            <a:r>
              <a:rPr lang="en-US" dirty="0" smtClean="0"/>
              <a:t>? - </a:t>
            </a:r>
            <a:r>
              <a:rPr lang="en-US" dirty="0" smtClean="0">
                <a:solidFill>
                  <a:srgbClr val="D96EEE"/>
                </a:solidFill>
              </a:rPr>
              <a:t>In a pony world</a:t>
            </a:r>
            <a:endParaRPr lang="en-US" dirty="0">
              <a:solidFill>
                <a:srgbClr val="D96EEE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dirty="0"/>
              <a:t>@Elastic(</a:t>
            </a:r>
            <a:r>
              <a:rPr lang="en-US" sz="2200" dirty="0" err="1"/>
              <a:t>minNodes</a:t>
            </a:r>
            <a:r>
              <a:rPr lang="en-US" sz="2200" dirty="0"/>
              <a:t> = 5, </a:t>
            </a:r>
            <a:r>
              <a:rPr lang="en-US" sz="2200" dirty="0" err="1"/>
              <a:t>maxNodes</a:t>
            </a:r>
            <a:r>
              <a:rPr lang="en-US" sz="2200" dirty="0"/>
              <a:t> = 15) </a:t>
            </a:r>
            <a:endParaRPr lang="en-US" sz="2200" dirty="0" smtClean="0"/>
          </a:p>
          <a:p>
            <a:r>
              <a:rPr lang="en-US" sz="2200" dirty="0" smtClean="0"/>
              <a:t>@</a:t>
            </a:r>
            <a:r>
              <a:rPr lang="en-US" sz="2200" dirty="0"/>
              <a:t>Resilient(</a:t>
            </a:r>
            <a:r>
              <a:rPr lang="en-US" sz="2200" dirty="0" err="1"/>
              <a:t>gracefullyHandleNetworkPartitions</a:t>
            </a:r>
            <a:r>
              <a:rPr lang="en-US" sz="2200" dirty="0"/>
              <a:t> = true) </a:t>
            </a:r>
            <a:endParaRPr lang="en-US" sz="2200" dirty="0" smtClean="0"/>
          </a:p>
          <a:p>
            <a:r>
              <a:rPr lang="en-US" sz="2200" dirty="0" smtClean="0"/>
              <a:t>public </a:t>
            </a:r>
            <a:r>
              <a:rPr lang="en-US" sz="2200" dirty="0"/>
              <a:t>class </a:t>
            </a:r>
            <a:r>
              <a:rPr lang="en-US" sz="2200" dirty="0" err="1"/>
              <a:t>PaymentController</a:t>
            </a:r>
            <a:r>
              <a:rPr lang="en-US" sz="2200" dirty="0"/>
              <a:t> { </a:t>
            </a:r>
            <a:endParaRPr lang="en-US" sz="2200" dirty="0" smtClean="0"/>
          </a:p>
          <a:p>
            <a:endParaRPr lang="en-US" sz="2200" dirty="0" smtClean="0"/>
          </a:p>
          <a:p>
            <a:r>
              <a:rPr lang="en-US" sz="2200" dirty="0" smtClean="0"/>
              <a:t>@</a:t>
            </a:r>
            <a:r>
              <a:rPr lang="en-US" sz="2200" dirty="0"/>
              <a:t>Responsive(latency = 500, </a:t>
            </a:r>
            <a:r>
              <a:rPr lang="en-US" sz="2200" dirty="0" err="1"/>
              <a:t>timeUnit</a:t>
            </a:r>
            <a:r>
              <a:rPr lang="en-US" sz="2200" dirty="0"/>
              <a:t> = </a:t>
            </a:r>
            <a:r>
              <a:rPr lang="en-US" sz="2200" dirty="0" err="1"/>
              <a:t>TimeUnit.MILLISECONDS</a:t>
            </a:r>
            <a:r>
              <a:rPr lang="en-US" sz="2200" dirty="0"/>
              <a:t>) @</a:t>
            </a:r>
            <a:r>
              <a:rPr lang="en-US" sz="2200" dirty="0" err="1"/>
              <a:t>MessageDriven</a:t>
            </a:r>
            <a:r>
              <a:rPr lang="en-US" sz="2200" dirty="0"/>
              <a:t>(</a:t>
            </a:r>
            <a:r>
              <a:rPr lang="en-US" sz="2200" dirty="0" err="1"/>
              <a:t>messageProvider</a:t>
            </a:r>
            <a:r>
              <a:rPr lang="en-US" sz="2200" dirty="0"/>
              <a:t> = </a:t>
            </a:r>
            <a:r>
              <a:rPr lang="en-US" sz="2200" dirty="0" err="1"/>
              <a:t>Provider.AKKA</a:t>
            </a:r>
            <a:r>
              <a:rPr lang="en-US" sz="2200" dirty="0"/>
              <a:t>) </a:t>
            </a:r>
            <a:endParaRPr lang="en-US" sz="2200" dirty="0" smtClean="0"/>
          </a:p>
          <a:p>
            <a:r>
              <a:rPr lang="en-US" sz="2200" dirty="0" smtClean="0"/>
              <a:t>public </a:t>
            </a:r>
            <a:r>
              <a:rPr lang="en-US" sz="2200" dirty="0" err="1"/>
              <a:t>PaymentConfirmation</a:t>
            </a:r>
            <a:r>
              <a:rPr lang="en-US" sz="2200" dirty="0"/>
              <a:t> </a:t>
            </a:r>
            <a:r>
              <a:rPr lang="en-US" sz="2200" dirty="0" err="1"/>
              <a:t>makePayment</a:t>
            </a:r>
            <a:r>
              <a:rPr lang="en-US" sz="2200" dirty="0"/>
              <a:t>(</a:t>
            </a:r>
            <a:r>
              <a:rPr lang="en-US" sz="2200" dirty="0" err="1"/>
              <a:t>CreditCard</a:t>
            </a:r>
            <a:r>
              <a:rPr lang="en-US" sz="2200" dirty="0"/>
              <a:t> card) </a:t>
            </a:r>
            <a:r>
              <a:rPr lang="en-US" sz="2200" dirty="0" smtClean="0"/>
              <a:t>{...} </a:t>
            </a:r>
          </a:p>
          <a:p>
            <a:endParaRPr lang="en-US" sz="2200" dirty="0" smtClean="0"/>
          </a:p>
          <a:p>
            <a:r>
              <a:rPr lang="en-US" sz="2200" dirty="0" smtClean="0"/>
              <a:t>@</a:t>
            </a:r>
            <a:r>
              <a:rPr lang="en-US" sz="2200" dirty="0"/>
              <a:t>Responsive(latency = 800, </a:t>
            </a:r>
            <a:r>
              <a:rPr lang="en-US" sz="2200" dirty="0" err="1"/>
              <a:t>timeUnit</a:t>
            </a:r>
            <a:r>
              <a:rPr lang="en-US" sz="2200" dirty="0"/>
              <a:t> = </a:t>
            </a:r>
            <a:r>
              <a:rPr lang="en-US" sz="2200" dirty="0" err="1"/>
              <a:t>TimeUnit.MILLISECONDS</a:t>
            </a:r>
            <a:r>
              <a:rPr lang="en-US" sz="2200" dirty="0"/>
              <a:t>) </a:t>
            </a:r>
            <a:endParaRPr lang="en-US" sz="2200" dirty="0" smtClean="0"/>
          </a:p>
          <a:p>
            <a:r>
              <a:rPr lang="en-US" sz="2200" dirty="0" smtClean="0"/>
              <a:t>public </a:t>
            </a:r>
            <a:r>
              <a:rPr lang="en-US" sz="2200" dirty="0" err="1"/>
              <a:t>PaymentHistory</a:t>
            </a:r>
            <a:r>
              <a:rPr lang="en-US" sz="2200" dirty="0"/>
              <a:t> </a:t>
            </a:r>
            <a:r>
              <a:rPr lang="en-US" sz="2200" dirty="0" err="1"/>
              <a:t>getPastPayments</a:t>
            </a:r>
            <a:r>
              <a:rPr lang="en-US" sz="2200" dirty="0"/>
              <a:t>() { ... } }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6318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503853"/>
            <a:ext cx="10088217" cy="1142385"/>
          </a:xfrm>
        </p:spPr>
        <p:txBody>
          <a:bodyPr/>
          <a:lstStyle/>
          <a:p>
            <a:r>
              <a:rPr lang="en-US" dirty="0"/>
              <a:t>Principles for Reactive </a:t>
            </a:r>
            <a:r>
              <a:rPr lang="en-US" dirty="0" smtClean="0"/>
              <a:t>Application ( </a:t>
            </a:r>
            <a:r>
              <a:rPr lang="en-US" dirty="0"/>
              <a:t>Reactive Manifesto 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647" y="2496015"/>
            <a:ext cx="4436327" cy="3809999"/>
          </a:xfrm>
        </p:spPr>
        <p:txBody>
          <a:bodyPr/>
          <a:lstStyle/>
          <a:p>
            <a:r>
              <a:rPr lang="en-US" sz="2600" dirty="0"/>
              <a:t>Reactive </a:t>
            </a:r>
            <a:r>
              <a:rPr lang="en-US" sz="2600" dirty="0" smtClean="0"/>
              <a:t>applications are</a:t>
            </a:r>
            <a:r>
              <a:rPr lang="en-US" sz="2600" dirty="0"/>
              <a:t>:</a:t>
            </a:r>
          </a:p>
          <a:p>
            <a:pPr lvl="1"/>
            <a:r>
              <a:rPr lang="en-US" sz="2400" b="1" dirty="0" smtClean="0"/>
              <a:t>Responsive</a:t>
            </a:r>
          </a:p>
          <a:p>
            <a:pPr lvl="1"/>
            <a:r>
              <a:rPr lang="en-US" sz="2400" b="1" dirty="0" smtClean="0"/>
              <a:t>Resilient</a:t>
            </a:r>
          </a:p>
          <a:p>
            <a:pPr lvl="1"/>
            <a:r>
              <a:rPr lang="en-US" sz="2400" b="1" dirty="0" smtClean="0"/>
              <a:t>Elastic</a:t>
            </a:r>
          </a:p>
          <a:p>
            <a:pPr lvl="1"/>
            <a:r>
              <a:rPr lang="en-US" sz="2400" b="1" dirty="0"/>
              <a:t>Message Driven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11" y="1646238"/>
            <a:ext cx="9220189" cy="465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</a:t>
            </a:r>
            <a:r>
              <a:rPr lang="en-US" dirty="0" smtClean="0"/>
              <a:t>applications -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• Distributed </a:t>
            </a:r>
            <a:r>
              <a:rPr lang="en-US" sz="2400" dirty="0"/>
              <a:t>in </a:t>
            </a:r>
            <a:r>
              <a:rPr lang="en-US" sz="2400" dirty="0" smtClean="0"/>
              <a:t>nature</a:t>
            </a:r>
          </a:p>
          <a:p>
            <a:pPr marL="0" indent="0">
              <a:buNone/>
            </a:pPr>
            <a:r>
              <a:rPr lang="en-US" sz="2400" dirty="0" smtClean="0"/>
              <a:t>• Need </a:t>
            </a:r>
            <a:r>
              <a:rPr lang="en-US" sz="2400" dirty="0"/>
              <a:t>to be resilient to </a:t>
            </a:r>
            <a:r>
              <a:rPr lang="en-US" sz="2400" dirty="0" smtClean="0"/>
              <a:t>failure and </a:t>
            </a:r>
            <a:r>
              <a:rPr lang="en-US" sz="2400" dirty="0"/>
              <a:t>adapt to changes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• Asynchronous </a:t>
            </a:r>
            <a:r>
              <a:rPr lang="en-US" sz="2400" dirty="0"/>
              <a:t>all the way </a:t>
            </a:r>
            <a:r>
              <a:rPr lang="en-US" sz="2400" dirty="0" smtClean="0"/>
              <a:t>down</a:t>
            </a:r>
          </a:p>
        </p:txBody>
      </p:sp>
    </p:spTree>
    <p:extLst>
      <p:ext uri="{BB962C8B-B14F-4D97-AF65-F5344CB8AC3E}">
        <p14:creationId xmlns:p14="http://schemas.microsoft.com/office/powerpoint/2010/main" val="4364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</a:t>
            </a:r>
            <a:r>
              <a:rPr lang="en-US" dirty="0" smtClean="0"/>
              <a:t>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69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yet another programming model?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Blocking is evil!</a:t>
            </a:r>
          </a:p>
          <a:p>
            <a:r>
              <a:rPr lang="en-US" sz="2400" dirty="0" smtClean="0"/>
              <a:t>We need (reactive/parallelizable/</a:t>
            </a:r>
            <a:r>
              <a:rPr lang="en-US" sz="2400" dirty="0" err="1" smtClean="0"/>
              <a:t>compossible</a:t>
            </a:r>
            <a:r>
              <a:rPr lang="en-US" sz="2400" dirty="0" smtClean="0"/>
              <a:t>/readable) asynchronous code.</a:t>
            </a:r>
          </a:p>
          <a:p>
            <a:pPr marL="274320" lvl="1" indent="0" algn="ctr">
              <a:buNone/>
            </a:pPr>
            <a:r>
              <a:rPr lang="en-US" sz="2400" b="1" dirty="0" err="1" smtClean="0"/>
              <a:t>Async</a:t>
            </a:r>
            <a:r>
              <a:rPr lang="en-US" sz="2400" b="1" dirty="0" smtClean="0"/>
              <a:t> code is ugly!</a:t>
            </a:r>
          </a:p>
          <a:p>
            <a:pPr marL="274320" lvl="1" indent="0">
              <a:buNone/>
            </a:pPr>
            <a:r>
              <a:rPr lang="en-US" sz="2400" dirty="0" smtClean="0"/>
              <a:t>What about Callbacks? </a:t>
            </a:r>
          </a:p>
          <a:p>
            <a:pPr lvl="2"/>
            <a:r>
              <a:rPr lang="en-US" sz="2200" dirty="0" smtClean="0"/>
              <a:t>no composition, have you heard of Callback Hell?</a:t>
            </a:r>
          </a:p>
          <a:p>
            <a:pPr marL="274320" lvl="1" indent="0">
              <a:buNone/>
            </a:pPr>
            <a:r>
              <a:rPr lang="en-US" sz="2400" dirty="0" smtClean="0"/>
              <a:t>What about Future&lt;T&gt;?</a:t>
            </a:r>
          </a:p>
          <a:p>
            <a:pPr lvl="2"/>
            <a:r>
              <a:rPr lang="en-US" sz="2200" dirty="0" smtClean="0"/>
              <a:t>too easy to block with get()</a:t>
            </a:r>
          </a:p>
          <a:p>
            <a:pPr lvl="2"/>
            <a:r>
              <a:rPr lang="en-US" sz="2200" dirty="0" smtClean="0"/>
              <a:t>complex beyond first level of composition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85919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1491" y="1759134"/>
            <a:ext cx="6748910" cy="4187688"/>
          </a:xfrm>
        </p:spPr>
        <p:txBody>
          <a:bodyPr>
            <a:normAutofit/>
          </a:bodyPr>
          <a:lstStyle/>
          <a:p>
            <a:r>
              <a:rPr lang="en-US" dirty="0" err="1"/>
              <a:t>mApi.login</a:t>
            </a:r>
            <a:r>
              <a:rPr lang="en-US" dirty="0"/>
              <a:t>(request, new Callback&lt;</a:t>
            </a:r>
            <a:r>
              <a:rPr lang="en-US" dirty="0" err="1"/>
              <a:t>LoginResponse</a:t>
            </a:r>
            <a:r>
              <a:rPr lang="en-US" dirty="0"/>
              <a:t>&gt;() {</a:t>
            </a:r>
          </a:p>
          <a:p>
            <a:r>
              <a:rPr lang="en-US" dirty="0"/>
              <a:t>  @Override</a:t>
            </a:r>
          </a:p>
          <a:p>
            <a:r>
              <a:rPr lang="en-US" dirty="0"/>
              <a:t>  public void success(</a:t>
            </a:r>
            <a:r>
              <a:rPr lang="en-US" dirty="0" err="1"/>
              <a:t>LoginResponse</a:t>
            </a:r>
            <a:r>
              <a:rPr lang="en-US" dirty="0"/>
              <a:t> s, Response response) {</a:t>
            </a:r>
          </a:p>
          <a:p>
            <a:r>
              <a:rPr lang="en-US" dirty="0"/>
              <a:t>     </a:t>
            </a:r>
            <a:r>
              <a:rPr lang="en-US" dirty="0" err="1"/>
              <a:t>mApi.getRoutes</a:t>
            </a:r>
            <a:r>
              <a:rPr lang="en-US" dirty="0"/>
              <a:t>(request, new Callback&lt;</a:t>
            </a:r>
            <a:r>
              <a:rPr lang="en-US" dirty="0" err="1"/>
              <a:t>RoutesResponse</a:t>
            </a:r>
            <a:r>
              <a:rPr lang="en-US" dirty="0"/>
              <a:t>&gt;() {</a:t>
            </a:r>
          </a:p>
          <a:p>
            <a:r>
              <a:rPr lang="en-US" dirty="0"/>
              <a:t>        @Override</a:t>
            </a:r>
          </a:p>
          <a:p>
            <a:r>
              <a:rPr lang="en-US" dirty="0"/>
              <a:t>        public void success(</a:t>
            </a:r>
            <a:r>
              <a:rPr lang="en-US" dirty="0" err="1"/>
              <a:t>RoutesResponses</a:t>
            </a:r>
            <a:r>
              <a:rPr lang="en-US" dirty="0"/>
              <a:t>, Response response) {</a:t>
            </a:r>
          </a:p>
          <a:p>
            <a:r>
              <a:rPr lang="en-US" dirty="0"/>
              <a:t>           ...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@Override</a:t>
            </a:r>
          </a:p>
          <a:p>
            <a:r>
              <a:rPr lang="en-US" dirty="0"/>
              <a:t>        public void failure(</a:t>
            </a:r>
            <a:r>
              <a:rPr lang="en-US" dirty="0" err="1"/>
              <a:t>RetrofitError</a:t>
            </a:r>
            <a:r>
              <a:rPr lang="en-US" dirty="0"/>
              <a:t> error) {}</a:t>
            </a:r>
          </a:p>
          <a:p>
            <a:r>
              <a:rPr lang="en-US" dirty="0"/>
              <a:t>     }</a:t>
            </a:r>
          </a:p>
          <a:p>
            <a:r>
              <a:rPr lang="en-US" dirty="0"/>
              <a:t>  }</a:t>
            </a:r>
          </a:p>
          <a:p>
            <a:endParaRPr lang="en-US" dirty="0"/>
          </a:p>
          <a:p>
            <a:r>
              <a:rPr lang="en-US" dirty="0"/>
              <a:t>   @Override</a:t>
            </a:r>
          </a:p>
          <a:p>
            <a:r>
              <a:rPr lang="en-US" dirty="0"/>
              <a:t>   public void failure(</a:t>
            </a:r>
            <a:r>
              <a:rPr lang="en-US" dirty="0" err="1"/>
              <a:t>RetrofitError</a:t>
            </a:r>
            <a:r>
              <a:rPr lang="en-US" dirty="0"/>
              <a:t> error) {}</a:t>
            </a:r>
          </a:p>
          <a:p>
            <a:r>
              <a:rPr lang="en-US" dirty="0"/>
              <a:t>});</a:t>
            </a:r>
          </a:p>
        </p:txBody>
      </p:sp>
      <p:pic>
        <p:nvPicPr>
          <p:cNvPr id="1026" name="Picture 2" descr="http://cdn.meme.am/instances/500x/6078554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157" y="2219557"/>
            <a:ext cx="4681904" cy="326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6C48"/>
                </a:solidFill>
                <a:latin typeface="Calibri" panose="020F0502020204030204" pitchFamily="34" charset="0"/>
                <a:ea typeface="+mj-ea"/>
                <a:cs typeface="Consolas" panose="020B0609020204030204" pitchFamily="49" charset="0"/>
              </a:defRPr>
            </a:lvl1pPr>
          </a:lstStyle>
          <a:p>
            <a:r>
              <a:rPr lang="en-US" dirty="0" smtClean="0"/>
              <a:t>Callback hell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832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Future&lt;T&gt;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3" y="1981200"/>
            <a:ext cx="6773333" cy="3810000"/>
          </a:xfrm>
        </p:spPr>
      </p:pic>
    </p:spTree>
    <p:extLst>
      <p:ext uri="{BB962C8B-B14F-4D97-AF65-F5344CB8AC3E}">
        <p14:creationId xmlns:p14="http://schemas.microsoft.com/office/powerpoint/2010/main" val="147162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Future&lt;T&gt;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Non-blocking, asynchronous computation</a:t>
            </a:r>
          </a:p>
          <a:p>
            <a:r>
              <a:rPr lang="en-US" sz="2400" dirty="0" smtClean="0"/>
              <a:t>Holds a value which may become available at some point</a:t>
            </a:r>
          </a:p>
          <a:p>
            <a:r>
              <a:rPr lang="en-US" sz="2400" dirty="0" smtClean="0"/>
              <a:t>Either completes with success or failure</a:t>
            </a:r>
          </a:p>
          <a:p>
            <a:r>
              <a:rPr lang="en-US" sz="2400" dirty="0" smtClean="0"/>
              <a:t>Makes latency and asynchrony explicit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1637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So what is reactive programming?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401815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 computing, reactive programming is a programming paradigm oriented around data flows and the propagation of change. </a:t>
            </a:r>
            <a:r>
              <a:rPr lang="en-US" sz="2400" i="1" u="sng" dirty="0" smtClean="0"/>
              <a:t>Wikipedia</a:t>
            </a:r>
            <a:endParaRPr lang="en-US" sz="2400" i="1" u="sng" dirty="0"/>
          </a:p>
          <a:p>
            <a:endParaRPr lang="en-US" sz="2400" b="1" dirty="0" smtClean="0"/>
          </a:p>
          <a:p>
            <a:pPr marL="0" indent="0" algn="ctr">
              <a:buNone/>
            </a:pPr>
            <a:r>
              <a:rPr lang="en-US" sz="3200" b="1" dirty="0" smtClean="0"/>
              <a:t>Reactive </a:t>
            </a:r>
            <a:r>
              <a:rPr lang="en-US" sz="3200" b="1" dirty="0"/>
              <a:t>programming is programming with asynchronous data streams</a:t>
            </a:r>
            <a:r>
              <a:rPr lang="en-US" sz="3200" b="1" dirty="0" smtClean="0"/>
              <a:t>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AutoShape 3" descr="https://camo.githubusercontent.com/e581baffb3db3e4f749350326af32de8d5ba4363/687474703a2f2f692e696d6775722e636f6d2f4149696d5138432e6a7067"/>
          <p:cNvSpPr>
            <a:spLocks noChangeAspect="1" noChangeArrowheads="1"/>
          </p:cNvSpPr>
          <p:nvPr/>
        </p:nvSpPr>
        <p:spPr bwMode="auto">
          <a:xfrm>
            <a:off x="155575" y="-1782763"/>
            <a:ext cx="4019550" cy="371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55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Reactive mantra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235" y="1936170"/>
            <a:ext cx="4433529" cy="4097337"/>
          </a:xfrm>
        </p:spPr>
      </p:pic>
    </p:spTree>
    <p:extLst>
      <p:ext uri="{BB962C8B-B14F-4D97-AF65-F5344CB8AC3E}">
        <p14:creationId xmlns:p14="http://schemas.microsoft.com/office/powerpoint/2010/main" val="410600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speaking?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Software developer at </a:t>
            </a:r>
            <a:r>
              <a:rPr lang="en-US" sz="2400" dirty="0" err="1" smtClean="0"/>
              <a:t>Seavus</a:t>
            </a:r>
            <a:endParaRPr lang="en-US" sz="2400" dirty="0" smtClean="0"/>
          </a:p>
          <a:p>
            <a:r>
              <a:rPr lang="en-US" sz="2400" dirty="0" smtClean="0"/>
              <a:t>Member of </a:t>
            </a:r>
            <a:r>
              <a:rPr lang="en-US" sz="2400" dirty="0" err="1" smtClean="0"/>
              <a:t>JugMK</a:t>
            </a:r>
            <a:endParaRPr lang="en-US" sz="2400" dirty="0" smtClean="0"/>
          </a:p>
          <a:p>
            <a:r>
              <a:rPr lang="en-US" sz="2400" dirty="0"/>
              <a:t>coffee </a:t>
            </a:r>
            <a:r>
              <a:rPr lang="en-US" sz="2400" dirty="0" smtClean="0"/>
              <a:t>- code - pizza - repeat</a:t>
            </a:r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524" y="648963"/>
            <a:ext cx="4712494" cy="532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9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Reactive Stream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08" y="1646238"/>
            <a:ext cx="9048783" cy="4144766"/>
          </a:xfrm>
        </p:spPr>
      </p:pic>
    </p:spTree>
    <p:extLst>
      <p:ext uri="{BB962C8B-B14F-4D97-AF65-F5344CB8AC3E}">
        <p14:creationId xmlns:p14="http://schemas.microsoft.com/office/powerpoint/2010/main" val="102390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643" y="0"/>
            <a:ext cx="9601200" cy="1142385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        Push model 	</a:t>
            </a:r>
            <a:r>
              <a:rPr lang="en-US" dirty="0"/>
              <a:t> </a:t>
            </a:r>
            <a:r>
              <a:rPr lang="en-US" dirty="0" smtClean="0"/>
              <a:t>        VS     		     Pull model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735" y="5820348"/>
            <a:ext cx="2918791" cy="4174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 smtClean="0"/>
              <a:t>Producer </a:t>
            </a:r>
            <a:r>
              <a:rPr lang="en-US" sz="2400" b="1" dirty="0"/>
              <a:t>in charge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943" y="1394311"/>
            <a:ext cx="3009900" cy="4352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735" y="1394311"/>
            <a:ext cx="3009900" cy="4371975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7846943" y="5820348"/>
            <a:ext cx="2918791" cy="4174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rgbClr val="016C48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016C48"/>
              </a:buClr>
              <a:buSzPct val="100000"/>
              <a:buFont typeface="Arial" pitchFamily="34" charset="0"/>
              <a:buChar char="-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rgbClr val="016C48"/>
              </a:buClr>
              <a:buSzPct val="100000"/>
              <a:buFont typeface="Arial" pitchFamily="34" charset="0"/>
              <a:buChar char="-"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rgbClr val="016C48"/>
              </a:buClr>
              <a:buSzPct val="100000"/>
              <a:buFont typeface="Arial" pitchFamily="34" charset="0"/>
              <a:buChar char="-"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rgbClr val="016C48"/>
              </a:buClr>
              <a:buSzPct val="100000"/>
              <a:buFont typeface="Arial" pitchFamily="34" charset="0"/>
              <a:buChar char="-"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Consumer in charge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7756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reactive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226" y="2336393"/>
            <a:ext cx="6934861" cy="38099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 smtClean="0"/>
              <a:t>Functional reactive programming</a:t>
            </a:r>
            <a:r>
              <a:rPr lang="en-US" sz="2400" dirty="0" smtClean="0"/>
              <a:t> is a programming paradigm for reactive programming using the building blocks of functional programming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i="1" dirty="0" smtClean="0"/>
              <a:t>FRP </a:t>
            </a:r>
            <a:r>
              <a:rPr lang="en-US" sz="2400" i="1" dirty="0"/>
              <a:t>uses functional utilities like map, filter, and reduce to create and process data </a:t>
            </a:r>
            <a:r>
              <a:rPr lang="en-US" sz="2400" i="1" dirty="0" smtClean="0"/>
              <a:t>streams which </a:t>
            </a:r>
            <a:r>
              <a:rPr lang="en-US" sz="2400" i="1" dirty="0"/>
              <a:t>propagate changes through the </a:t>
            </a:r>
            <a:r>
              <a:rPr lang="en-US" sz="2400" i="1" dirty="0" smtClean="0"/>
              <a:t>system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087" y="2110903"/>
            <a:ext cx="4868432" cy="426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portable </a:t>
            </a:r>
            <a:r>
              <a:rPr lang="en-US" sz="2400" dirty="0"/>
              <a:t>and re-usable </a:t>
            </a:r>
            <a:r>
              <a:rPr lang="en-US" sz="2400" dirty="0" smtClean="0"/>
              <a:t>behavior </a:t>
            </a:r>
          </a:p>
          <a:p>
            <a:r>
              <a:rPr lang="en-US" sz="2400" dirty="0" smtClean="0"/>
              <a:t>data </a:t>
            </a:r>
            <a:r>
              <a:rPr lang="en-US" sz="2400" dirty="0"/>
              <a:t>changes, </a:t>
            </a:r>
            <a:r>
              <a:rPr lang="en-US" sz="2400" dirty="0" smtClean="0"/>
              <a:t>behavior </a:t>
            </a:r>
            <a:r>
              <a:rPr lang="en-US" sz="2400" dirty="0"/>
              <a:t>can be reused </a:t>
            </a:r>
            <a:endParaRPr lang="en-US" sz="2400" dirty="0" smtClean="0"/>
          </a:p>
          <a:p>
            <a:r>
              <a:rPr lang="en-US" sz="2400" dirty="0" smtClean="0"/>
              <a:t>functions </a:t>
            </a:r>
            <a:r>
              <a:rPr lang="en-US" sz="2400" dirty="0"/>
              <a:t>as data transformation </a:t>
            </a:r>
            <a:r>
              <a:rPr lang="en-US" sz="2400" dirty="0" smtClean="0"/>
              <a:t>pipelines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059" y="1981201"/>
            <a:ext cx="5004860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6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= data transformation pipelines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221165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List&lt;Address&gt; addresses </a:t>
            </a:r>
            <a:r>
              <a:rPr lang="en-US" sz="2800" dirty="0"/>
              <a:t>= </a:t>
            </a:r>
            <a:r>
              <a:rPr lang="en-US" sz="2800" dirty="0" smtClean="0"/>
              <a:t>users</a:t>
            </a:r>
          </a:p>
          <a:p>
            <a:r>
              <a:rPr lang="en-US" sz="2800" dirty="0"/>
              <a:t>	 </a:t>
            </a:r>
            <a:r>
              <a:rPr lang="en-US" sz="2800" dirty="0" smtClean="0"/>
              <a:t>        .filter( user -&gt; </a:t>
            </a:r>
            <a:r>
              <a:rPr lang="en-US" sz="2800" dirty="0" err="1" smtClean="0"/>
              <a:t>user.age</a:t>
            </a:r>
            <a:r>
              <a:rPr lang="en-US" sz="2800" dirty="0" smtClean="0"/>
              <a:t> </a:t>
            </a:r>
            <a:r>
              <a:rPr lang="en-US" sz="2800" dirty="0"/>
              <a:t>&gt; 18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	 </a:t>
            </a:r>
            <a:r>
              <a:rPr lang="en-US" sz="2800" dirty="0" smtClean="0"/>
              <a:t>        .map(user -&gt; </a:t>
            </a:r>
            <a:r>
              <a:rPr lang="en-US" sz="2800" dirty="0" err="1" smtClean="0"/>
              <a:t>user.address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	 </a:t>
            </a:r>
            <a:r>
              <a:rPr lang="en-US" sz="2800" dirty="0" smtClean="0"/>
              <a:t>        .</a:t>
            </a:r>
            <a:r>
              <a:rPr lang="en-US" sz="2800" dirty="0" err="1" smtClean="0"/>
              <a:t>sortBy</a:t>
            </a:r>
            <a:r>
              <a:rPr lang="en-US" sz="2800" dirty="0" smtClean="0"/>
              <a:t>(user-&gt; </a:t>
            </a:r>
            <a:r>
              <a:rPr lang="en-US" sz="2800" dirty="0" err="1" smtClean="0"/>
              <a:t>user.city</a:t>
            </a:r>
            <a:r>
              <a:rPr lang="en-US" sz="2800" dirty="0" smtClean="0"/>
              <a:t>)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		.collect(</a:t>
            </a:r>
            <a:r>
              <a:rPr lang="en-US" sz="2800" dirty="0" err="1" smtClean="0"/>
              <a:t>toList</a:t>
            </a:r>
            <a:r>
              <a:rPr lang="en-US" sz="2800" dirty="0" smtClean="0"/>
              <a:t>())</a:t>
            </a:r>
          </a:p>
          <a:p>
            <a:endParaRPr lang="en-US" sz="2800" dirty="0"/>
          </a:p>
          <a:p>
            <a:endParaRPr 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7195" y="4527821"/>
            <a:ext cx="109376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  <a:p>
            <a:r>
              <a:rPr lang="en-US" sz="2400" dirty="0"/>
              <a:t>Build increasingly complex </a:t>
            </a:r>
            <a:r>
              <a:rPr lang="en-US" sz="2400" dirty="0" smtClean="0"/>
              <a:t>behavior </a:t>
            </a:r>
            <a:r>
              <a:rPr lang="en-US" sz="2400" dirty="0"/>
              <a:t>through a series of transformations driven </a:t>
            </a:r>
            <a:endParaRPr lang="en-US" sz="2400" dirty="0" smtClean="0"/>
          </a:p>
          <a:p>
            <a:r>
              <a:rPr lang="en-US" sz="2400" dirty="0" smtClean="0"/>
              <a:t>by </a:t>
            </a:r>
            <a:r>
              <a:rPr lang="en-US" sz="2400" dirty="0"/>
              <a:t>composing functions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818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2385"/>
          </a:xfrm>
        </p:spPr>
        <p:txBody>
          <a:bodyPr/>
          <a:lstStyle/>
          <a:p>
            <a:r>
              <a:rPr lang="en-US" dirty="0" smtClean="0"/>
              <a:t>Imperative vs Functional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682" y="1142385"/>
            <a:ext cx="8949783" cy="530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Reactive programming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39724"/>
            <a:ext cx="9601200" cy="650487"/>
          </a:xfrm>
        </p:spPr>
        <p:txBody>
          <a:bodyPr>
            <a:normAutofit/>
          </a:bodyPr>
          <a:lstStyle/>
          <a:p>
            <a:r>
              <a:rPr lang="en-US" sz="3200" i="1" dirty="0" smtClean="0"/>
              <a:t>Reactive extensions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21085"/>
            <a:ext cx="7625576" cy="349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programming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Bacon.js</a:t>
            </a:r>
          </a:p>
          <a:p>
            <a:r>
              <a:rPr lang="en-US" sz="2400" dirty="0"/>
              <a:t>Kefir.js</a:t>
            </a:r>
          </a:p>
          <a:p>
            <a:r>
              <a:rPr lang="en-US" sz="2400" dirty="0"/>
              <a:t>Sodium - Functional Reactive Programming in C#, C++, Java, Haskell and Scala</a:t>
            </a:r>
          </a:p>
          <a:p>
            <a:r>
              <a:rPr lang="en-US" sz="2400" dirty="0" err="1" smtClean="0"/>
              <a:t>Scala.react</a:t>
            </a:r>
            <a:r>
              <a:rPr lang="en-US" sz="2400" dirty="0" smtClean="0"/>
              <a:t> </a:t>
            </a:r>
            <a:endParaRPr lang="en-US" sz="2400" dirty="0"/>
          </a:p>
          <a:p>
            <a:r>
              <a:rPr lang="en-US" sz="2400" dirty="0"/>
              <a:t>etc..</a:t>
            </a:r>
          </a:p>
          <a:p>
            <a:pPr marL="0" indent="0">
              <a:buNone/>
            </a:pPr>
            <a:endParaRPr lang="en-US" sz="2400" i="1" dirty="0" smtClean="0"/>
          </a:p>
        </p:txBody>
      </p:sp>
    </p:spTree>
    <p:extLst>
      <p:ext uri="{BB962C8B-B14F-4D97-AF65-F5344CB8AC3E}">
        <p14:creationId xmlns:p14="http://schemas.microsoft.com/office/powerpoint/2010/main" val="128834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31" y="1075045"/>
            <a:ext cx="5262562" cy="5262562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96900" y="2563941"/>
            <a:ext cx="50419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16C48"/>
                </a:solidFill>
                <a:latin typeface="Calibri" panose="020F0502020204030204" pitchFamily="34" charset="0"/>
                <a:ea typeface="+mj-ea"/>
                <a:cs typeface="Consolas" panose="020B0609020204030204" pitchFamily="49" charset="0"/>
              </a:defRPr>
            </a:lvl1pPr>
          </a:lstStyle>
          <a:p>
            <a:r>
              <a:rPr lang="en-US" dirty="0" smtClean="0"/>
              <a:t>Demo time – Smart home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96900" y="3706326"/>
            <a:ext cx="539763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hlinkClick r:id="rId4"/>
              </a:rPr>
              <a:t>https://github.com/martinmax/SmartHome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529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61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Reactive applications</a:t>
            </a:r>
          </a:p>
          <a:p>
            <a:r>
              <a:rPr lang="en-US" sz="2400" dirty="0" smtClean="0"/>
              <a:t>Reactive programming</a:t>
            </a:r>
          </a:p>
          <a:p>
            <a:r>
              <a:rPr lang="en-US" sz="2400" dirty="0" smtClean="0"/>
              <a:t>Demo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334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7" name="TextBox 6"/>
          <p:cNvSpPr txBox="1"/>
          <p:nvPr/>
        </p:nvSpPr>
        <p:spPr>
          <a:xfrm>
            <a:off x="3619499" y="5057775"/>
            <a:ext cx="6210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Lucida Calligraphy" panose="03010101010101010101" pitchFamily="66" charset="0"/>
              </a:rPr>
              <a:t>Any questions?</a:t>
            </a:r>
            <a:endParaRPr lang="en-US" sz="4800" dirty="0">
              <a:solidFill>
                <a:schemeClr val="bg1"/>
              </a:solidFill>
              <a:latin typeface="Lucida Calligraphy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05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</a:t>
            </a:r>
            <a:r>
              <a:rPr lang="en-US" dirty="0" smtClean="0"/>
              <a:t>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01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10000"/>
            <a:lumOff val="90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reactive?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End of the single-core, start of the multi-core era</a:t>
            </a:r>
          </a:p>
          <a:p>
            <a:r>
              <a:rPr lang="en-US" sz="2400" dirty="0"/>
              <a:t>Everything is </a:t>
            </a:r>
            <a:r>
              <a:rPr lang="en-US" sz="2400" dirty="0" smtClean="0"/>
              <a:t>distributed - distribution across networked machines - cloud</a:t>
            </a:r>
          </a:p>
          <a:p>
            <a:r>
              <a:rPr lang="en-US" sz="2400" dirty="0" err="1"/>
              <a:t>IoT</a:t>
            </a:r>
            <a:r>
              <a:rPr lang="en-US" sz="2400" dirty="0"/>
              <a:t> around the corner with 26 billion </a:t>
            </a:r>
            <a:r>
              <a:rPr lang="en-US" sz="2400" dirty="0" smtClean="0"/>
              <a:t>devices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Our </a:t>
            </a:r>
            <a:r>
              <a:rPr lang="en-US" sz="2400" dirty="0"/>
              <a:t>traditional approach doesn’t work </a:t>
            </a:r>
            <a:r>
              <a:rPr lang="en-US" sz="2400" dirty="0" smtClean="0"/>
              <a:t>here, we need tooling to work with this type of distribution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9636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090" y="0"/>
            <a:ext cx="5257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1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Reactive application </a:t>
            </a:r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Reactive </a:t>
            </a:r>
            <a:r>
              <a:rPr lang="en-US" sz="2400" dirty="0" smtClean="0"/>
              <a:t>programming </a:t>
            </a:r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Functional </a:t>
            </a:r>
            <a:r>
              <a:rPr lang="en-US" sz="2400" dirty="0" smtClean="0"/>
              <a:t>reactive programming </a:t>
            </a:r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Responsive </a:t>
            </a:r>
            <a:r>
              <a:rPr lang="en-US" sz="2400" dirty="0" smtClean="0"/>
              <a:t>web-application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269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• Reactive application =&gt; </a:t>
            </a:r>
            <a:r>
              <a:rPr lang="en-US" sz="2400" i="1" dirty="0"/>
              <a:t>architectural pattern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Reactive </a:t>
            </a:r>
            <a:r>
              <a:rPr lang="en-US" sz="2400" dirty="0" smtClean="0"/>
              <a:t>programming =&gt; </a:t>
            </a:r>
            <a:r>
              <a:rPr lang="en-US" sz="2400" i="1" dirty="0" err="1"/>
              <a:t>async</a:t>
            </a:r>
            <a:r>
              <a:rPr lang="en-US" sz="2400" i="1" dirty="0"/>
              <a:t> data flows </a:t>
            </a:r>
            <a:endParaRPr lang="en-US" sz="2400" i="1" dirty="0" smtClean="0"/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Functional </a:t>
            </a:r>
            <a:r>
              <a:rPr lang="en-US" sz="2400" dirty="0" smtClean="0"/>
              <a:t>reactive </a:t>
            </a:r>
            <a:r>
              <a:rPr lang="en-US" sz="2400" dirty="0"/>
              <a:t>p</a:t>
            </a:r>
            <a:r>
              <a:rPr lang="en-US" sz="2400" dirty="0" smtClean="0"/>
              <a:t>rogramming =&gt; </a:t>
            </a:r>
            <a:r>
              <a:rPr lang="en-US" sz="2400" i="1" dirty="0" err="1" smtClean="0"/>
              <a:t>async</a:t>
            </a:r>
            <a:r>
              <a:rPr lang="en-US" sz="2400" i="1" dirty="0" smtClean="0"/>
              <a:t> </a:t>
            </a:r>
            <a:r>
              <a:rPr lang="en-US" sz="2400" i="1" dirty="0"/>
              <a:t>data flows + FP </a:t>
            </a:r>
            <a:endParaRPr lang="en-US" sz="2400" i="1" dirty="0" smtClean="0"/>
          </a:p>
          <a:p>
            <a:pPr marL="0" indent="0">
              <a:buNone/>
            </a:pPr>
            <a:r>
              <a:rPr lang="en-US" sz="2400" dirty="0" smtClean="0"/>
              <a:t>• </a:t>
            </a:r>
            <a:r>
              <a:rPr lang="en-US" sz="2400" dirty="0"/>
              <a:t>Responsive </a:t>
            </a:r>
            <a:r>
              <a:rPr lang="en-US" sz="2400" dirty="0" smtClean="0"/>
              <a:t>web-application =&gt; </a:t>
            </a:r>
            <a:r>
              <a:rPr lang="en-US" sz="2400" i="1" dirty="0"/>
              <a:t>Twitter Bootstrap</a:t>
            </a:r>
          </a:p>
        </p:txBody>
      </p:sp>
    </p:spTree>
    <p:extLst>
      <p:ext uri="{BB962C8B-B14F-4D97-AF65-F5344CB8AC3E}">
        <p14:creationId xmlns:p14="http://schemas.microsoft.com/office/powerpoint/2010/main" val="295297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106" y="1954755"/>
            <a:ext cx="10469787" cy="3999996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Spreadsheet as example of reactivity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52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88AE879B-7450-412E-99AB-D76938C2C76B}" vid="{FAAC5087-B1A2-41F9-84FA-FE02C9C41E6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Seavus</Template>
  <TotalTime>0</TotalTime>
  <Words>552</Words>
  <Application>Microsoft Office PowerPoint</Application>
  <PresentationFormat>Widescreen</PresentationFormat>
  <Paragraphs>141</Paragraphs>
  <Slides>30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Consolas</vt:lpstr>
      <vt:lpstr>Lucida Calligraphy</vt:lpstr>
      <vt:lpstr>Diamond Grid 16x9</vt:lpstr>
      <vt:lpstr>Thinking reactive</vt:lpstr>
      <vt:lpstr>Who is speaking?</vt:lpstr>
      <vt:lpstr>Agenda</vt:lpstr>
      <vt:lpstr>Reactive applications</vt:lpstr>
      <vt:lpstr>Why reactive?</vt:lpstr>
      <vt:lpstr>PowerPoint Presentation</vt:lpstr>
      <vt:lpstr>Clarification</vt:lpstr>
      <vt:lpstr>Clarification</vt:lpstr>
      <vt:lpstr>Spreadsheet as example of reactivity</vt:lpstr>
      <vt:lpstr>Reactive: how? - In a pony world</vt:lpstr>
      <vt:lpstr>Principles for Reactive Application ( Reactive Manifesto )</vt:lpstr>
      <vt:lpstr>Reactive applications - summary</vt:lpstr>
      <vt:lpstr>Reactive programming</vt:lpstr>
      <vt:lpstr>Why do we need yet another programming model?</vt:lpstr>
      <vt:lpstr>PowerPoint Presentation</vt:lpstr>
      <vt:lpstr>Back to the Future&lt;T&gt;</vt:lpstr>
      <vt:lpstr>Future&lt;T&gt;</vt:lpstr>
      <vt:lpstr>So what is reactive programming?</vt:lpstr>
      <vt:lpstr>Reactive mantra</vt:lpstr>
      <vt:lpstr>Reactive Stream</vt:lpstr>
      <vt:lpstr>         Push model           VS            Pull model</vt:lpstr>
      <vt:lpstr>Functional reactive programming</vt:lpstr>
      <vt:lpstr>Functions</vt:lpstr>
      <vt:lpstr>Functions = data transformation pipelines</vt:lpstr>
      <vt:lpstr>Imperative vs Functional</vt:lpstr>
      <vt:lpstr>Reactive programming tools</vt:lpstr>
      <vt:lpstr>Reactive programming tools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2015-03-10T10:55:52Z</dcterms:created>
  <dcterms:modified xsi:type="dcterms:W3CDTF">2015-12-15T12:32:53Z</dcterms:modified>
  <cp:version/>
</cp:coreProperties>
</file>

<file path=docProps/thumbnail.jpeg>
</file>